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5" r:id="rId1"/>
    <p:sldMasterId id="2147483877" r:id="rId2"/>
    <p:sldMasterId id="2147483889" r:id="rId3"/>
  </p:sldMasterIdLst>
  <p:notesMasterIdLst>
    <p:notesMasterId r:id="rId24"/>
  </p:notesMasterIdLst>
  <p:handoutMasterIdLst>
    <p:handoutMasterId r:id="rId25"/>
  </p:handoutMasterIdLst>
  <p:sldIdLst>
    <p:sldId id="256" r:id="rId4"/>
    <p:sldId id="257" r:id="rId5"/>
    <p:sldId id="275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9" r:id="rId14"/>
    <p:sldId id="268" r:id="rId15"/>
    <p:sldId id="265" r:id="rId16"/>
    <p:sldId id="266" r:id="rId17"/>
    <p:sldId id="267" r:id="rId18"/>
    <p:sldId id="270" r:id="rId19"/>
    <p:sldId id="271" r:id="rId20"/>
    <p:sldId id="272" r:id="rId21"/>
    <p:sldId id="273" r:id="rId22"/>
    <p:sldId id="274" r:id="rId2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80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32CC2-E2EA-46DF-8B34-0D2F8AC1543D}" type="datetimeFigureOut">
              <a:rPr lang="en-US" smtClean="0"/>
              <a:t>11-Nov-16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DE809-4B96-4D66-9776-7FF757FFD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41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58278-15B8-4490-B3A2-1CFFB65E7F63}" type="datetimeFigureOut">
              <a:rPr lang="en-US" smtClean="0"/>
              <a:t>11-Nov-16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C5904-26D9-4E0A-B7A6-4A79561C4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81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C5904-26D9-4E0A-B7A6-4A79561C45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5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9906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5" y="4960137"/>
            <a:ext cx="6315075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89" indent="0" algn="ctr">
              <a:buNone/>
              <a:defRPr sz="1600"/>
            </a:lvl2pPr>
            <a:lvl3pPr marL="914377" indent="0" algn="ctr">
              <a:buNone/>
              <a:defRPr sz="16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BDF68E2-58F2-4D09-BE8B-E3BD06533059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89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4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3" y="762000"/>
            <a:ext cx="2135981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4" y="762000"/>
            <a:ext cx="6160294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8172450" y="144988"/>
            <a:ext cx="0" cy="742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135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986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65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7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65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44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36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74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30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82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44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952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791" y="4455621"/>
            <a:ext cx="817245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272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29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758952"/>
            <a:ext cx="817245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4453128"/>
            <a:ext cx="817245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817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540" y="1845734"/>
            <a:ext cx="401193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2060" y="1845737"/>
            <a:ext cx="401193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31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40" y="2582334"/>
            <a:ext cx="401193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5206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2060" y="2582334"/>
            <a:ext cx="401193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23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111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0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9906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4960137"/>
            <a:ext cx="6315075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12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291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282557" y="0"/>
            <a:ext cx="520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594359"/>
            <a:ext cx="2600325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591" y="731520"/>
            <a:ext cx="5426842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5" y="2926080"/>
            <a:ext cx="2600325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8229" y="6459787"/>
            <a:ext cx="212754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00487" y="6459787"/>
            <a:ext cx="3776663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783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90342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91507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5074920"/>
            <a:ext cx="822198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9905988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539" y="5907024"/>
            <a:ext cx="822198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379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915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414780"/>
            <a:ext cx="2135981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414779"/>
            <a:ext cx="6284119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9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2104" y="2286000"/>
            <a:ext cx="386334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6323" y="2286000"/>
            <a:ext cx="386334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2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04" y="2179636"/>
            <a:ext cx="386334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104" y="2967788"/>
            <a:ext cx="386334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6323" y="2179636"/>
            <a:ext cx="386334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6323" y="2967788"/>
            <a:ext cx="386334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6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6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39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2104" y="471509"/>
            <a:ext cx="356616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437" y="822960"/>
            <a:ext cx="4613720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104" y="2257506"/>
            <a:ext cx="356616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5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4960138"/>
            <a:ext cx="6315075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903524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6113" y="4960138"/>
            <a:ext cx="2600325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9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04" y="2286000"/>
            <a:ext cx="789756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2106" y="6470704"/>
            <a:ext cx="175024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8624D31-43A5-475A-80CF-332C9F6DCF35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4883" y="6470704"/>
            <a:ext cx="479493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5333" y="6470704"/>
            <a:ext cx="79110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125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31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hf sldNum="0" hdr="0" ftr="0" dt="0"/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0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hf sldNum="0"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906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9906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39" y="1845734"/>
            <a:ext cx="817245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026" y="6459787"/>
            <a:ext cx="391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123" y="6459787"/>
            <a:ext cx="1066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69745" y="1737845"/>
            <a:ext cx="80981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91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7179" y="1839912"/>
            <a:ext cx="7650134" cy="1174648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Predictive Modelling of Time Series Data of Blood Glucose Concentration in Diabetic Patients using Recurrent Neural Networks (RNNs)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7300" y="4471886"/>
            <a:ext cx="2728913" cy="928688"/>
          </a:xfrm>
        </p:spPr>
        <p:txBody>
          <a:bodyPr>
            <a:normAutofit/>
          </a:bodyPr>
          <a:lstStyle/>
          <a:p>
            <a:r>
              <a:rPr lang="en-US" dirty="0" smtClean="0"/>
              <a:t>Abhishek Tilva</a:t>
            </a:r>
          </a:p>
          <a:p>
            <a:r>
              <a:rPr lang="en-US" dirty="0" err="1" smtClean="0"/>
              <a:t>Pranay</a:t>
            </a:r>
            <a:r>
              <a:rPr lang="en-US" dirty="0" smtClean="0"/>
              <a:t> </a:t>
            </a:r>
            <a:r>
              <a:rPr lang="en-US" dirty="0" err="1" smtClean="0"/>
              <a:t>goel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0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NN-bidirection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697355"/>
            <a:ext cx="7835899" cy="2988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5500" y="622300"/>
            <a:ext cx="52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BIDIRECTIONAL RNN</a:t>
            </a:r>
            <a:endParaRPr lang="en-US" sz="2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6800" y="5330468"/>
            <a:ext cx="549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Used in Google’s Speech Recognition Systems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12429" y="6470590"/>
            <a:ext cx="202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http://</a:t>
            </a:r>
            <a:r>
              <a:rPr lang="en-US" sz="10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colah.github.io/</a:t>
            </a:r>
            <a:endParaRPr lang="en-US" sz="1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18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1400" y="952549"/>
            <a:ext cx="77851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 carrying out training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time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windows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are used as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input to the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 network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consists of an input layer, a hidden layer with LSTM units and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an output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layer with sigmoid/</a:t>
            </a:r>
            <a:r>
              <a:rPr lang="en-IN" sz="16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tanh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/linear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weights and biases of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 network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are initialized using truncated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Target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replication strategy [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5] is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used where in outputs are obtained at each time step and total error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over all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time steps is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accumulated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network is trained using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gradient descent based optimisation methods.</a:t>
            </a:r>
            <a:endParaRPr lang="en-IN" sz="16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 forecasting values, we train this network against the objective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of minimizing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total mean squared error over all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samples</a:t>
            </a:r>
            <a:endParaRPr lang="en-IN" sz="16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Error in a unit of output layer:</a:t>
            </a:r>
            <a:endParaRPr lang="en-US" sz="16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1400" y="3998535"/>
            <a:ext cx="8102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 multi step prediction, mainly three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different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approaches are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Train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 network to predict the corresponding value directly (model-1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 (also referred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 as direct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strategy)</a:t>
            </a:r>
            <a:endParaRPr lang="en-IN" sz="16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Train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 network to predict all values of the series till the required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value and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compare the last required value (model-2 )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(also referred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 as MIMO (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multiple input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multiple output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))</a:t>
            </a:r>
            <a:endParaRPr lang="en-IN" sz="16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Train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 network to predict only the next value and then obtain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 value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at required number of steps ahead in time by sequentially using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 predicted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value as input and reaching to the required value (model-3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 (also referred to as recursive strategy)</a:t>
            </a:r>
            <a:endParaRPr lang="en-US" sz="1600" dirty="0" smtClean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3500" y="330200"/>
            <a:ext cx="187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METHODS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9" y="3665378"/>
            <a:ext cx="1276351" cy="3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3500" y="330200"/>
            <a:ext cx="187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CLASSIFIER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1400" y="1193800"/>
            <a:ext cx="800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 the classier, if the glucose level is &lt; 80 mg/</a:t>
            </a:r>
            <a:r>
              <a:rPr lang="en-IN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dL</a:t>
            </a:r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the condition represents</a:t>
            </a:r>
          </a:p>
          <a:p>
            <a:r>
              <a:rPr lang="en-IN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hypoglycemia</a:t>
            </a:r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and the corresponding output vector is set as [1,0,0]. Similarly</a:t>
            </a:r>
          </a:p>
          <a:p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 glucose level between 80 and 140 mg/</a:t>
            </a:r>
            <a:r>
              <a:rPr lang="en-IN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dL</a:t>
            </a:r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(</a:t>
            </a:r>
            <a:r>
              <a:rPr lang="en-IN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normoglycemia</a:t>
            </a:r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), the output</a:t>
            </a:r>
          </a:p>
          <a:p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vector is [0,1,0] and for &gt; 140 mg/</a:t>
            </a:r>
            <a:r>
              <a:rPr lang="en-IN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dL</a:t>
            </a:r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(</a:t>
            </a:r>
            <a:r>
              <a:rPr lang="en-IN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hyperglycemia</a:t>
            </a:r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 is [0,0,1]. The output</a:t>
            </a:r>
          </a:p>
          <a:p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layer is a </a:t>
            </a:r>
            <a:r>
              <a:rPr lang="en-IN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softmax</a:t>
            </a:r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output layer which gives the probability distribution over all</a:t>
            </a:r>
          </a:p>
          <a:p>
            <a:r>
              <a:rPr lang="en-IN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the classes and the model is trained against minimizing a cross entropy loss</a:t>
            </a:r>
          </a:p>
          <a:p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which is given by: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0300" y="4305300"/>
            <a:ext cx="778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 the classification accuracy of &gt;90% on training set, the accuracy on test data was 60-70%. This again shows overfitting of training data.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3612812"/>
            <a:ext cx="4076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gd_sine_model1_test_19"/>
          <p:cNvPicPr>
            <a:picLocks noChangeAspect="1"/>
          </p:cNvPicPr>
          <p:nvPr/>
        </p:nvPicPr>
        <p:blipFill rotWithShape="1">
          <a:blip r:embed="rId2"/>
          <a:srcRect l="10187" t="847" r="8640" b="3529"/>
          <a:stretch/>
        </p:blipFill>
        <p:spPr>
          <a:xfrm>
            <a:off x="457200" y="767893"/>
            <a:ext cx="8610600" cy="27627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8300" y="127000"/>
            <a:ext cx="492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MODELLING SINE CURVE</a:t>
            </a:r>
            <a:endParaRPr lang="en-US" sz="2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4" name="Picture 3" descr="adam_sine_model1_test_19"/>
          <p:cNvPicPr>
            <a:picLocks noChangeAspect="1"/>
          </p:cNvPicPr>
          <p:nvPr/>
        </p:nvPicPr>
        <p:blipFill rotWithShape="1">
          <a:blip r:embed="rId3"/>
          <a:srcRect l="10173" r="9226"/>
          <a:stretch/>
        </p:blipFill>
        <p:spPr>
          <a:xfrm>
            <a:off x="457200" y="3740606"/>
            <a:ext cx="8610600" cy="30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3100" y="139700"/>
            <a:ext cx="5956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BLOOD GLUCOSE CONCENTRATION DATA</a:t>
            </a:r>
            <a:endParaRPr lang="en-US" sz="2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4" name="Picture 3" descr="train_unscaled"/>
          <p:cNvPicPr>
            <a:picLocks noChangeAspect="1"/>
          </p:cNvPicPr>
          <p:nvPr/>
        </p:nvPicPr>
        <p:blipFill>
          <a:blip r:embed="rId2"/>
          <a:srcRect l="10151" t="5567" r="7213" b="2741"/>
          <a:stretch>
            <a:fillRect/>
          </a:stretch>
        </p:blipFill>
        <p:spPr>
          <a:xfrm>
            <a:off x="132080" y="672465"/>
            <a:ext cx="9578340" cy="3209290"/>
          </a:xfrm>
          <a:prstGeom prst="rect">
            <a:avLst/>
          </a:prstGeom>
        </p:spPr>
      </p:pic>
      <p:pic>
        <p:nvPicPr>
          <p:cNvPr id="5" name="Picture 4" descr="test_unscaled"/>
          <p:cNvPicPr>
            <a:picLocks noChangeAspect="1"/>
          </p:cNvPicPr>
          <p:nvPr/>
        </p:nvPicPr>
        <p:blipFill>
          <a:blip r:embed="rId3"/>
          <a:srcRect l="9053" r="7393"/>
          <a:stretch>
            <a:fillRect/>
          </a:stretch>
        </p:blipFill>
        <p:spPr>
          <a:xfrm>
            <a:off x="130810" y="3877310"/>
            <a:ext cx="9579610" cy="29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lu_model1_test_0_1"/>
          <p:cNvPicPr>
            <a:picLocks noChangeAspect="1"/>
          </p:cNvPicPr>
          <p:nvPr/>
        </p:nvPicPr>
        <p:blipFill rotWithShape="1">
          <a:blip r:embed="rId2"/>
          <a:srcRect l="10640" r="9084" b="4228"/>
          <a:stretch/>
        </p:blipFill>
        <p:spPr>
          <a:xfrm>
            <a:off x="0" y="1831340"/>
            <a:ext cx="9906000" cy="2969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59100" y="495300"/>
            <a:ext cx="431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15 MINUTE AHEAD PREDICTION</a:t>
            </a:r>
            <a:endParaRPr lang="en-US" sz="2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5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7" t="5128" r="8462" b="3334"/>
          <a:stretch/>
        </p:blipFill>
        <p:spPr>
          <a:xfrm>
            <a:off x="419100" y="984250"/>
            <a:ext cx="9220200" cy="2559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r="8589" b="3333"/>
          <a:stretch/>
        </p:blipFill>
        <p:spPr>
          <a:xfrm>
            <a:off x="419100" y="3784600"/>
            <a:ext cx="92202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6700" y="217270"/>
            <a:ext cx="6413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DROPOUT FOR REGULARIZATION</a:t>
            </a:r>
            <a:endParaRPr lang="en-US" sz="2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78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3" r="8549" b="3846"/>
          <a:stretch/>
        </p:blipFill>
        <p:spPr>
          <a:xfrm>
            <a:off x="215900" y="939800"/>
            <a:ext cx="9499600" cy="281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r="8846" b="3846"/>
          <a:stretch/>
        </p:blipFill>
        <p:spPr>
          <a:xfrm>
            <a:off x="215900" y="3930650"/>
            <a:ext cx="9499600" cy="2749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266700"/>
            <a:ext cx="5473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CONNECTED UNITS IN OUTPUT LAYER</a:t>
            </a:r>
            <a:endParaRPr lang="en-US" sz="2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636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8" r="8975" b="4359"/>
          <a:stretch/>
        </p:blipFill>
        <p:spPr>
          <a:xfrm>
            <a:off x="215900" y="1079500"/>
            <a:ext cx="9474200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7" r="8846" b="4359"/>
          <a:stretch/>
        </p:blipFill>
        <p:spPr>
          <a:xfrm>
            <a:off x="215900" y="4064000"/>
            <a:ext cx="9474200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7000" y="330200"/>
            <a:ext cx="850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BIDIRECTIONAL RNN AND USING 24 HOUR PRIOR WINDOW AS INPUTS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186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0" y="1257300"/>
            <a:ext cx="8445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One of the main reasons which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 suspect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 the failure of the model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 multi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step prediction is the small amount of data. Total number of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training samples are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900 and corresponding test samples are 277. Neural network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models have known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 require a lot of data for training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efficiently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and learn a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good representation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of the overall process [1]. This may be the primary reason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that our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model does not perform well for multi step ahead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forecasting. However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time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series forecasting in general and particularly in it the multi step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ahead forecasting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are very </a:t>
            </a:r>
            <a:r>
              <a:rPr lang="en-IN" sz="16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dicult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problems for which no general solutions exist [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6] due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 increase in </a:t>
            </a:r>
            <a:r>
              <a:rPr lang="en-IN" sz="16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uncertainity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as the horizon of the prediction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increases. </a:t>
            </a:r>
          </a:p>
          <a:p>
            <a:endParaRPr lang="en-IN" sz="16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However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here our approach had been of modelling the time series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with out any </a:t>
            </a:r>
            <a:r>
              <a:rPr lang="en-IN" sz="16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preprocessing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like removal of trends and </a:t>
            </a:r>
            <a:r>
              <a:rPr lang="en-IN" sz="16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deseasonalization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which </a:t>
            </a:r>
            <a:r>
              <a:rPr lang="en-IN" sz="1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have potential </a:t>
            </a:r>
            <a:r>
              <a:rPr lang="en-IN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 improvement in multi step ahead prediction [6].</a:t>
            </a:r>
            <a:endParaRPr lang="en-US" sz="16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92500" y="482600"/>
            <a:ext cx="3898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CONCLUSION</a:t>
            </a:r>
            <a:endParaRPr lang="en-US" sz="2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625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5119" y="381000"/>
            <a:ext cx="5364281" cy="421005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 simple feed forward network</a:t>
            </a:r>
          </a:p>
        </p:txBody>
      </p:sp>
      <p:pic>
        <p:nvPicPr>
          <p:cNvPr id="4" name="Picture 3" descr="feedforwa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397000"/>
            <a:ext cx="9156700" cy="4686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2000" y="6432073"/>
            <a:ext cx="452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http://www.intechopen.com/source/html/759/media/image11.jpeg</a:t>
            </a:r>
          </a:p>
        </p:txBody>
      </p:sp>
    </p:spTree>
    <p:extLst>
      <p:ext uri="{BB962C8B-B14F-4D97-AF65-F5344CB8AC3E}">
        <p14:creationId xmlns:p14="http://schemas.microsoft.com/office/powerpoint/2010/main" val="309889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9500" y="342900"/>
            <a:ext cx="3683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REFERENCES</a:t>
            </a:r>
            <a:endParaRPr lang="en-US" sz="2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100" y="1054100"/>
            <a:ext cx="87757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[1] Dorner, Georg. "Neural networks for time series processing." Neural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Net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work 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World. 1996.</a:t>
            </a: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[2]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Hochreiter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Sepp, and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Jrgen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Schmidhuber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 "Long short-term memory." </a:t>
            </a:r>
            <a:r>
              <a:rPr lang="en-IN" sz="1300" dirty="0" err="1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Neu</a:t>
            </a:r>
            <a:r>
              <a:rPr lang="en-US" sz="1300" dirty="0" err="1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ral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computation 9.8 (1997): 1735-1780.</a:t>
            </a:r>
          </a:p>
          <a:p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[3] </a:t>
            </a:r>
            <a:r>
              <a:rPr lang="en-US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Abadi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</a:t>
            </a:r>
            <a:r>
              <a:rPr lang="en-US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Martn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et al. "</a:t>
            </a:r>
            <a:r>
              <a:rPr lang="en-US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Tensorow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Large-scale machine learning on 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hetero</a:t>
            </a:r>
            <a:r>
              <a:rPr lang="en-IN" sz="1300" dirty="0" err="1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geneous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distributed systems."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arXiv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preprint arXiv:1603.04467 (2016).</a:t>
            </a: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[4]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TFLearn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Deep learning library featuring a higher-level API for </a:t>
            </a:r>
            <a:r>
              <a:rPr lang="en-IN" sz="1300" dirty="0" err="1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TensorFlow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 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http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://tearn.org</a:t>
            </a: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[5] Lipton, Zachary C., et al. "Learning to Diagnose with LSTM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Recurrent 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Neural 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Networks." </a:t>
            </a:r>
            <a:r>
              <a:rPr lang="en-US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arXiv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preprint arXiv:1511.03677 (2015).</a:t>
            </a: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[6]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Taieb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Souhaib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Ben, et al. "A review and comparison of strategies for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multi- step 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ahead time series forecasting based on the NN5 forecasting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competition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." Expert systems with applications 39.8 (2012):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7067-7083. 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12</a:t>
            </a:r>
            <a:endParaRPr lang="en-US" sz="13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[7]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Kingma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Diederik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and Jimmy Ba. "Adam: A method for stochastic </a:t>
            </a:r>
            <a:r>
              <a:rPr lang="en-IN" sz="1300" dirty="0" err="1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opti</a:t>
            </a:r>
            <a:r>
              <a:rPr lang="en-US" sz="1300" dirty="0" err="1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mization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." </a:t>
            </a:r>
            <a:r>
              <a:rPr lang="en-US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arXiv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preprint arXiv:1412.6980 (2014).</a:t>
            </a: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[8] Srivastava,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Nitish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et al. "Dropout: a simple way to prevent neural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networks from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overfitting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." Journal of Machine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Learning Research 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15.1 (2014):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1929- 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1958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</a:t>
            </a:r>
          </a:p>
          <a:p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[9] Lu, </a:t>
            </a:r>
            <a:r>
              <a:rPr lang="en-US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Yinghui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et al. "Predicting human subcutaneous glucose 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concentration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 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real time: a universal data-driven approach."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2011 Annual International Conference 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of the IEEE Engineering in Medicine and Biology Society.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IEEE, 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2011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</a:t>
            </a: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[10] Prasad,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Sharat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C., and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Piyush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Prasad. "Deep Recurrent Neural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Networks for 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Time Series Prediction."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arXiv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preprint arXiv:1407.5949 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(2014).</a:t>
            </a: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[11] Bon,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Romuald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and Hubert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Cardot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 "Advanced Methods for Time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Series Prediction 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Using Recurrent Neural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Network .“ Recurrent 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Neural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Networks </a:t>
            </a:r>
            <a:r>
              <a:rPr lang="pt-BR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 </a:t>
            </a:r>
            <a:r>
              <a:rPr lang="pt-BR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Temporal Data Processing (2011): 15-36.</a:t>
            </a: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[12] Graves, Alex. "Neural Networks." Supervised Sequence Labelling with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current 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Neural Networks. Springer Berlin Heidelberg, 2012. 15-35.</a:t>
            </a: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[13] Christopher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Olah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-Understanding LSTM Networks</a:t>
            </a:r>
          </a:p>
          <a:p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http://colah.github.io/posts/2015-08-Understanding- LSTMs/</a:t>
            </a: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[14]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Guo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Jiang. "Backpropagation through time."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Unpubl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ms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., Harbin </a:t>
            </a:r>
            <a:r>
              <a:rPr lang="en-IN" sz="1300" dirty="0" err="1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Insti</a:t>
            </a:r>
            <a:r>
              <a:rPr lang="en-US" sz="1300" dirty="0" err="1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tute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of Technology (2013).</a:t>
            </a:r>
          </a:p>
          <a:p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[15] Gers, Felix A., Douglas Eck, and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Jrgen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n-IN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Schmidhuber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 "Applying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LSTM to </a:t>
            </a:r>
            <a:r>
              <a:rPr lang="en-IN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time series predictable through time-window approaches." </a:t>
            </a:r>
            <a:r>
              <a:rPr lang="en-IN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International </a:t>
            </a:r>
            <a:r>
              <a:rPr lang="en-US" sz="13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Conference 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on </a:t>
            </a:r>
            <a:r>
              <a:rPr lang="en-US" sz="13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Articial</a:t>
            </a:r>
            <a:r>
              <a:rPr lang="en-US" sz="13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Neural Networks. Springer Berlin Heidelberg, 2001.</a:t>
            </a:r>
          </a:p>
        </p:txBody>
      </p:sp>
    </p:spTree>
    <p:extLst>
      <p:ext uri="{BB962C8B-B14F-4D97-AF65-F5344CB8AC3E}">
        <p14:creationId xmlns:p14="http://schemas.microsoft.com/office/powerpoint/2010/main" val="14109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67" y="246276"/>
            <a:ext cx="6336957" cy="39574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181600" y="4653121"/>
                <a:ext cx="2692400" cy="1322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dirty="0" smtClean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653121"/>
                <a:ext cx="2692400" cy="13229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90600" y="4912986"/>
            <a:ext cx="4191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GRADIENT DESCENT:</a:t>
            </a:r>
            <a:endParaRPr lang="en-US" sz="26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200" y="6114715"/>
            <a:ext cx="75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Here </a:t>
            </a:r>
            <a:r>
              <a:rPr lang="en-US" i="1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 </a:t>
            </a:r>
            <a:r>
              <a:rPr lang="en-US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is the learning rate and C is the cost (objective) function.</a:t>
            </a:r>
            <a:endParaRPr lang="en-US" i="1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763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9626" y="350177"/>
            <a:ext cx="847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VANISHING/EXPLODING GRADIENTS IN DEEP FEED FORWARD NETS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6" name="Content Placeholder 3" descr="training_speed_4_layers"/>
          <p:cNvPicPr>
            <a:picLocks noChangeAspect="1"/>
          </p:cNvPicPr>
          <p:nvPr/>
        </p:nvPicPr>
        <p:blipFill rotWithShape="1">
          <a:blip r:embed="rId2"/>
          <a:srcRect l="6326" t="3110" r="4335" b="84"/>
          <a:stretch/>
        </p:blipFill>
        <p:spPr>
          <a:xfrm>
            <a:off x="216694" y="1016000"/>
            <a:ext cx="4672806" cy="328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4591283"/>
            <a:ext cx="7327901" cy="1475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66234" y="1912306"/>
                <a:ext cx="2078831" cy="813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700" dirty="0"/>
              </a:p>
              <a:p>
                <a:endParaRPr lang="en-US" sz="1463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234" y="1912306"/>
                <a:ext cx="2078831" cy="8132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245101" y="1419565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Usually sigmoid/</a:t>
            </a:r>
            <a:r>
              <a:rPr lang="en-US" sz="16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tanh</a:t>
            </a:r>
            <a:r>
              <a:rPr lang="en-US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activations are used.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5101" y="2725542"/>
            <a:ext cx="372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Derivative of sigmoid &lt;0.25 and the most weights in the network are &lt;1. So,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68" y="3512281"/>
            <a:ext cx="1617464" cy="3559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17034" y="6428038"/>
            <a:ext cx="364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http://www.neuralnetworksanddeeplearning.com</a:t>
            </a:r>
            <a:endParaRPr lang="en-US" sz="1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58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 descr="rnn"/>
          <p:cNvPicPr>
            <a:picLocks noChangeAspect="1"/>
          </p:cNvPicPr>
          <p:nvPr/>
        </p:nvPicPr>
        <p:blipFill rotWithShape="1">
          <a:blip r:embed="rId2"/>
          <a:srcRect t="4225"/>
          <a:stretch/>
        </p:blipFill>
        <p:spPr>
          <a:xfrm>
            <a:off x="1524000" y="915492"/>
            <a:ext cx="6591300" cy="2469178"/>
          </a:xfrm>
          <a:prstGeom prst="rect">
            <a:avLst/>
          </a:prstGeom>
        </p:spPr>
      </p:pic>
      <p:pic>
        <p:nvPicPr>
          <p:cNvPr id="4" name="Picture 3" descr="CQ0CJtwUkAAL__H"/>
          <p:cNvPicPr>
            <a:picLocks noChangeAspect="1"/>
          </p:cNvPicPr>
          <p:nvPr/>
        </p:nvPicPr>
        <p:blipFill rotWithShape="1">
          <a:blip r:embed="rId3"/>
          <a:srcRect l="2993" t="5269" r="2651" b="6330"/>
          <a:stretch/>
        </p:blipFill>
        <p:spPr>
          <a:xfrm>
            <a:off x="1524000" y="3473570"/>
            <a:ext cx="6426200" cy="267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5300" y="228600"/>
            <a:ext cx="65024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SIMPLE RECURRENT NETS WITH SELF RECURRENT LOOPS</a:t>
            </a:r>
            <a:endParaRPr lang="en-US" sz="19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0550" y="6153270"/>
            <a:ext cx="377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Backpropagation Through Time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96100" y="6457890"/>
            <a:ext cx="300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http://www.wildml.com/2015/09/recurrent-neural-networks-tutorial-part-1-introduction-to-rnns/</a:t>
            </a:r>
          </a:p>
        </p:txBody>
      </p:sp>
    </p:spTree>
    <p:extLst>
      <p:ext uri="{BB962C8B-B14F-4D97-AF65-F5344CB8AC3E}">
        <p14:creationId xmlns:p14="http://schemas.microsoft.com/office/powerpoint/2010/main" val="91147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tm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" y="1256665"/>
            <a:ext cx="9229725" cy="5387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1272" y="342900"/>
            <a:ext cx="4864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LONG SHORT TERM MEMORY (LSTM)</a:t>
            </a:r>
            <a:endParaRPr lang="en-US" sz="2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300" y="6611779"/>
            <a:ext cx="18934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http://deeplearning4j.org/lstm</a:t>
            </a:r>
            <a:endParaRPr lang="en-US" sz="1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659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TM3-SimpleRN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34" y="1336853"/>
            <a:ext cx="6106795" cy="2355850"/>
          </a:xfrm>
          <a:prstGeom prst="rect">
            <a:avLst/>
          </a:prstGeom>
        </p:spPr>
      </p:pic>
      <p:pic>
        <p:nvPicPr>
          <p:cNvPr id="3" name="Picture 2" descr="LSTM3-cha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65" y="4104638"/>
            <a:ext cx="6120130" cy="2587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1465" y="457200"/>
            <a:ext cx="40011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SIMPLE RNNs VS LSTM RNNs</a:t>
            </a:r>
            <a:endParaRPr lang="en-US" sz="2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85429" y="6457890"/>
            <a:ext cx="202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69913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TM3-focus-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857309"/>
            <a:ext cx="7635557" cy="2505075"/>
          </a:xfrm>
          <a:prstGeom prst="rect">
            <a:avLst/>
          </a:prstGeom>
        </p:spPr>
      </p:pic>
      <p:pic>
        <p:nvPicPr>
          <p:cNvPr id="3" name="Picture 2" descr="LSTM3-focus-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3594854"/>
            <a:ext cx="7635557" cy="2729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700" y="192518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FORGET GATE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700" y="4775061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INPUT GATE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04552" y="270153"/>
            <a:ext cx="3821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 AN LSTM CELL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5429" y="6457890"/>
            <a:ext cx="202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97752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TM3-focus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70" y="4013199"/>
            <a:ext cx="6718300" cy="2620645"/>
          </a:xfrm>
          <a:prstGeom prst="rect">
            <a:avLst/>
          </a:prstGeom>
        </p:spPr>
      </p:pic>
      <p:pic>
        <p:nvPicPr>
          <p:cNvPr id="3" name="Picture 2" descr="LSTM3-focus-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70" y="1157605"/>
            <a:ext cx="6718300" cy="25126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4552" y="270153"/>
            <a:ext cx="3821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 AN LSTM CELL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700" y="192518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OUTPUT GATE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3700" y="5075039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CELL STATE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5429" y="6457890"/>
            <a:ext cx="202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8544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228</TotalTime>
  <Words>1131</Words>
  <Application>Microsoft Office PowerPoint</Application>
  <PresentationFormat>A4 Paper (210x297 mm)</PresentationFormat>
  <Paragraphs>81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Malgun Gothic Semilight</vt:lpstr>
      <vt:lpstr>Arial</vt:lpstr>
      <vt:lpstr>Calibri</vt:lpstr>
      <vt:lpstr>Calibri Light</vt:lpstr>
      <vt:lpstr>Cambria Math</vt:lpstr>
      <vt:lpstr>Tw Cen MT</vt:lpstr>
      <vt:lpstr>Tw Cen MT Condensed</vt:lpstr>
      <vt:lpstr>Wingdings 3</vt:lpstr>
      <vt:lpstr>Integral</vt:lpstr>
      <vt:lpstr>Office Theme</vt:lpstr>
      <vt:lpstr>Retrospect</vt:lpstr>
      <vt:lpstr>Predictive Modelling of Time Series Data of Blood Glucose Concentration in Diabetic Patients using Recurrent Neural Networks (RNNs)</vt:lpstr>
      <vt:lpstr>A simple feed forward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Modelling of Time Series Data of Blood Glucose Concentration in Diabetic Patients using Recurrent Neural Networks (RNNs)</dc:title>
  <dc:creator>Abhishek Tilva</dc:creator>
  <cp:lastModifiedBy>Abhishek Tilva</cp:lastModifiedBy>
  <cp:revision>22</cp:revision>
  <dcterms:created xsi:type="dcterms:W3CDTF">2016-11-10T17:26:18Z</dcterms:created>
  <dcterms:modified xsi:type="dcterms:W3CDTF">2016-11-11T07:30:39Z</dcterms:modified>
</cp:coreProperties>
</file>